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handoutMasterIdLst>
    <p:handoutMasterId r:id="rId22"/>
  </p:handoutMasterIdLst>
  <p:sldIdLst>
    <p:sldId id="256" r:id="rId3"/>
    <p:sldId id="265" r:id="rId4"/>
    <p:sldId id="287" r:id="rId5"/>
    <p:sldId id="288" r:id="rId6"/>
    <p:sldId id="289" r:id="rId7"/>
    <p:sldId id="291" r:id="rId8"/>
    <p:sldId id="292" r:id="rId9"/>
    <p:sldId id="293" r:id="rId10"/>
    <p:sldId id="290" r:id="rId11"/>
    <p:sldId id="295" r:id="rId12"/>
    <p:sldId id="296" r:id="rId13"/>
    <p:sldId id="300" r:id="rId14"/>
    <p:sldId id="301" r:id="rId15"/>
    <p:sldId id="302" r:id="rId16"/>
    <p:sldId id="294" r:id="rId17"/>
    <p:sldId id="297" r:id="rId18"/>
    <p:sldId id="299" r:id="rId19"/>
    <p:sldId id="298" r:id="rId20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1038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398" y="3372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10 april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pleio.nl/pg/groups/forum/3172382/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eio.nl/pg/pages/view/4703732/rollen-en-praktijksituaties" TargetMode="Externa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err="1" smtClean="0">
                <a:solidFill>
                  <a:schemeClr val="bg1"/>
                </a:solidFill>
                <a:latin typeface="Verdana" pitchFamily="34" charset="0"/>
              </a:rPr>
              <a:t>RGBZ-werkgroep</a:t>
            </a: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10 april 2012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6021288"/>
            <a:ext cx="5416550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Afbakening zaak: </a:t>
            </a:r>
            <a:br>
              <a:rPr lang="nl-NL" dirty="0" smtClean="0"/>
            </a:br>
            <a:r>
              <a:rPr lang="nl-NL" dirty="0" smtClean="0"/>
              <a:t>waar begint en waar eindigt een zaak?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Deelzaak:</a:t>
            </a:r>
          </a:p>
          <a:p>
            <a:pPr lvl="1">
              <a:buFont typeface="Arial" pitchFamily="34" charset="0"/>
              <a:buChar char="•"/>
            </a:pPr>
            <a:r>
              <a:rPr lang="nl-NL" b="1" dirty="0" smtClean="0"/>
              <a:t>Wat verstaan we onder een deelzaak?</a:t>
            </a:r>
          </a:p>
          <a:p>
            <a:pPr lvl="1">
              <a:buFont typeface="Arial" pitchFamily="34" charset="0"/>
              <a:buChar char="•"/>
            </a:pPr>
            <a:r>
              <a:rPr lang="nl-NL" b="1" dirty="0" smtClean="0"/>
              <a:t>In welke gevallen is het gebruiken van deelzaken legitiem?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b="1" dirty="0" smtClean="0"/>
              <a:t>In de zin dat er betrouwbaar informatie uitgewisseld kan worden over die deelzaak</a:t>
            </a:r>
          </a:p>
          <a:p>
            <a:pPr lvl="1">
              <a:buFont typeface="Arial" pitchFamily="34" charset="0"/>
              <a:buChar char="•"/>
            </a:pPr>
            <a:r>
              <a:rPr lang="nl-NL" b="1" dirty="0" smtClean="0"/>
              <a:t>Is de modellering van deelzaken in het RGBZ correct?</a:t>
            </a:r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nog toe …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196752"/>
            <a:ext cx="8458200" cy="2088232"/>
          </a:xfrm>
        </p:spPr>
        <p:txBody>
          <a:bodyPr/>
          <a:lstStyle/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nl-NL" sz="2000" b="0" dirty="0" smtClean="0"/>
              <a:t>Eén aanleiding (verzoek e.d.) is de start van en leid tot één zaak </a:t>
            </a:r>
            <a:r>
              <a:rPr lang="nl-NL" sz="2000" b="0" dirty="0" err="1" smtClean="0"/>
              <a:t>cq</a:t>
            </a:r>
            <a:r>
              <a:rPr lang="nl-NL" sz="2000" b="0" dirty="0" smtClean="0"/>
              <a:t>. wordt behandeld in één zaak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De zaak wordt afgerond bij het leveren van een resultaat dat een antwoord is op de aanleiding </a:t>
            </a:r>
            <a:r>
              <a:rPr lang="nl-NL" sz="2000" b="0" dirty="0" err="1" smtClean="0"/>
              <a:t>cq</a:t>
            </a:r>
            <a:r>
              <a:rPr lang="nl-NL" sz="2000" b="0" dirty="0" smtClean="0"/>
              <a:t>. bij het afronden van de werkzaamheden die verbonden zijn met die levering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De zaak begint en eindigt bij de klant</a:t>
            </a:r>
          </a:p>
        </p:txBody>
      </p:sp>
      <p:pic>
        <p:nvPicPr>
          <p:cNvPr id="4" name="Afbeelding 3" descr="Zaak - van klan tot kla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56992"/>
            <a:ext cx="8171197" cy="335477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nog toe …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196752"/>
            <a:ext cx="8458200" cy="4524375"/>
          </a:xfrm>
        </p:spPr>
        <p:txBody>
          <a:bodyPr/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Een aanleiding komt ‘spontaan’ </a:t>
            </a:r>
            <a:r>
              <a:rPr lang="nl-NL" sz="2000" b="0" dirty="0" err="1" smtClean="0"/>
              <a:t>dwz</a:t>
            </a:r>
            <a:r>
              <a:rPr lang="nl-NL" sz="2000" b="0" dirty="0" smtClean="0"/>
              <a:t>. de gemeente kan  of wil hierop niet sturen en bewaken</a:t>
            </a:r>
          </a:p>
          <a:p>
            <a:pPr lvl="1">
              <a:buFont typeface="Arial" pitchFamily="34" charset="0"/>
              <a:buChar char="•"/>
            </a:pPr>
            <a:r>
              <a:rPr lang="nl-NL" sz="1700" dirty="0" err="1" smtClean="0"/>
              <a:t>Vgl</a:t>
            </a:r>
            <a:r>
              <a:rPr lang="nl-NL" sz="1700" dirty="0" smtClean="0"/>
              <a:t>: een zaak is een samenhangende hoeveelheid werk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Dat een zaak bij aanvang niet exact te plannen is, is geen reden er meerdere zaken (of wat dan ook) van te maken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err="1" smtClean="0"/>
              <a:t>Zaakstatussen</a:t>
            </a:r>
            <a:r>
              <a:rPr lang="nl-NL" sz="2000" b="0" dirty="0" smtClean="0"/>
              <a:t> zijn geen processtappen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err="1" smtClean="0"/>
              <a:t>Workflow</a:t>
            </a:r>
            <a:r>
              <a:rPr lang="nl-NL" sz="2000" b="0" dirty="0" smtClean="0"/>
              <a:t>- </a:t>
            </a:r>
            <a:r>
              <a:rPr lang="nl-NL" sz="2000" b="0" dirty="0" err="1" smtClean="0"/>
              <a:t>cq</a:t>
            </a:r>
            <a:r>
              <a:rPr lang="nl-NL" sz="2000" b="0" dirty="0" smtClean="0"/>
              <a:t>. procesuitvoering is niet maatgevend voor de afbakening van zaken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Zaakgericht werken stoort zich niet aan de interne organisatiestructuur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Een deelzaak is nodig als de behandelende organisatie een deel van de zaak door ‘een ander’ laat uitvoeren en niet in staat is op die uitvoering te sturen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Tot nog toe …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196752"/>
            <a:ext cx="8458200" cy="4524375"/>
          </a:xfrm>
        </p:spPr>
        <p:txBody>
          <a:bodyPr/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Deelzaken zijn nodig als werkzaamheden parallel uitgevoerd worden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Een deelzaak ‘overerft’ bepaalde eigenschappen van de hoofdzaak. Welke wel en welke niet? Hoe verhouden niet overgeërfde eigenschappen zich tot elkaar?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Een deelzaak is van aan zaaktype dat in andere gevallen als hoofdzaak uit te voeren is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Een deelzaak heeft dezelfde aanleiding als de hoofdzaak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endParaRPr lang="nl-NL" sz="2000" b="0" dirty="0" smtClean="0"/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Laat organisaties vrij om deelzaken te creëren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sz="2000" b="0" dirty="0" smtClean="0"/>
              <a:t>Richtlijnen opstellen, geen keiharde regels</a:t>
            </a:r>
            <a:endParaRPr lang="nl-NL" sz="2000" b="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en daarna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Nu: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 twee groepen aanscherpen richtlijnen voor afbakening zaken en deelzaken (plus het ‘waarom’)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Een zaak …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Een zaak … niet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Etcetera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Vervolg: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Verder gaan met ‘zakenzinnen’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O.a. onderbouwing (of juist niet) van richtlijnen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1. Opening en mededelingen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2. Rollen in RSGB en procesmodellen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3. Hoofd- en deelzaken</a:t>
            </a:r>
          </a:p>
          <a:p>
            <a:r>
              <a:rPr lang="nl-NL" dirty="0" smtClean="0"/>
              <a:t>4. ZTC </a:t>
            </a:r>
            <a:r>
              <a:rPr lang="nl-NL" dirty="0" smtClean="0"/>
              <a:t>2.0 (niet aan de orde geweest)</a:t>
            </a:r>
            <a:endParaRPr lang="nl-NL" dirty="0" smtClean="0"/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5. Klantcontacten 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6. Vervolg en afspraken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7. Rondvraag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8. Afsluiting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1. Opening en mededelingen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2. Rollen in RSGB en procesmodellen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3. Hoofd- en deelzaken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4. ZTC 2.0</a:t>
            </a:r>
          </a:p>
          <a:p>
            <a:r>
              <a:rPr lang="nl-NL" dirty="0" smtClean="0"/>
              <a:t>5. Klantcontacten 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6. Vervolg en afspraken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7. Rondvraag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8. Afsluiting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Klantcontacten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RGBZ uitbreiden op het kunnen uitwisselen van informatie over klantcontacten?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Alleen voor contacten over lopende zaken of ook andere contacten?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Zo ja, wat en hoe te modelleren?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Ervaringen Den Haag . . .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1. Opening en mededelingen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2. Rollen in RSGB en procesmodellen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3. Hoofd- en deelzaken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4. ZTC 2.0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5. Klantcontacten </a:t>
            </a:r>
          </a:p>
          <a:p>
            <a:r>
              <a:rPr lang="nl-NL" dirty="0" smtClean="0"/>
              <a:t>6. Vervolg en afspraken</a:t>
            </a:r>
          </a:p>
          <a:p>
            <a:r>
              <a:rPr lang="nl-NL" dirty="0" smtClean="0"/>
              <a:t>7. Rondvraag</a:t>
            </a:r>
          </a:p>
          <a:p>
            <a:r>
              <a:rPr lang="nl-NL" dirty="0" smtClean="0"/>
              <a:t>8. Afsluiting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Opening en mededelingen</a:t>
            </a:r>
          </a:p>
          <a:p>
            <a:r>
              <a:rPr lang="nl-NL" dirty="0" smtClean="0"/>
              <a:t>2. Rollen in RSGB en procesmodellen</a:t>
            </a:r>
          </a:p>
          <a:p>
            <a:r>
              <a:rPr lang="nl-NL" dirty="0" smtClean="0"/>
              <a:t>3. Hoofd- en deelzaken</a:t>
            </a:r>
          </a:p>
          <a:p>
            <a:r>
              <a:rPr lang="nl-NL" dirty="0" smtClean="0"/>
              <a:t>4. ZTC 2.0</a:t>
            </a:r>
          </a:p>
          <a:p>
            <a:r>
              <a:rPr lang="nl-NL" dirty="0" smtClean="0"/>
              <a:t>5. Klantcontacten </a:t>
            </a:r>
          </a:p>
          <a:p>
            <a:r>
              <a:rPr lang="nl-NL" dirty="0" smtClean="0"/>
              <a:t>6. Vervolg en afspraken</a:t>
            </a:r>
          </a:p>
          <a:p>
            <a:r>
              <a:rPr lang="nl-NL" dirty="0" smtClean="0"/>
              <a:t>7. Rondvraag</a:t>
            </a:r>
          </a:p>
          <a:p>
            <a:r>
              <a:rPr lang="nl-NL" dirty="0" smtClean="0"/>
              <a:t>8. Afsluiting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Discussies (1)</a:t>
            </a:r>
            <a:endParaRPr lang="nl-NL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268760"/>
            <a:ext cx="394655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Discussies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Door deelnemers ingebracht: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Koppeling PDC, DSP en ZTC (Tilburg)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Standaardisatie domeinwaarden (PinkRoccade)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O.a</a:t>
            </a:r>
            <a:r>
              <a:rPr lang="nl-NL" dirty="0" smtClean="0"/>
              <a:t> besluittypen en statustypen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Zaakgericht versus documentgericht (Apeldoorn)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1. Opening en mededelingen</a:t>
            </a:r>
          </a:p>
          <a:p>
            <a:r>
              <a:rPr lang="nl-NL" dirty="0" smtClean="0"/>
              <a:t>2. Rollen in RSGB en procesmodellen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3. Hoofd- en deelzaken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4. ZTC 2.0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5. Klantcontacten 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6. Vervolg en afspraken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7. Rondvraag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8. Afsluiting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Kern:</a:t>
            </a:r>
          </a:p>
          <a:p>
            <a:pPr>
              <a:buFontTx/>
              <a:buChar char="-"/>
            </a:pPr>
            <a:r>
              <a:rPr lang="nl-NL" sz="2000" dirty="0" smtClean="0"/>
              <a:t>Procesarchitectuur: Rol in organisatie (‘</a:t>
            </a:r>
            <a:r>
              <a:rPr lang="nl-NL" sz="2000" dirty="0" err="1" smtClean="0"/>
              <a:t>functie-rol</a:t>
            </a:r>
            <a:r>
              <a:rPr lang="nl-NL" sz="2000" dirty="0" smtClean="0"/>
              <a:t>’)</a:t>
            </a:r>
          </a:p>
          <a:p>
            <a:pPr>
              <a:buFontTx/>
              <a:buChar char="-"/>
            </a:pPr>
            <a:r>
              <a:rPr lang="nl-NL" sz="2000" dirty="0" smtClean="0"/>
              <a:t>RGBZ: rol in behandelen zaak (‘</a:t>
            </a:r>
            <a:r>
              <a:rPr lang="nl-NL" sz="2000" dirty="0" err="1" smtClean="0"/>
              <a:t>zaak-rol</a:t>
            </a:r>
            <a:r>
              <a:rPr lang="nl-NL" sz="2000" dirty="0" smtClean="0"/>
              <a:t>’)</a:t>
            </a:r>
          </a:p>
          <a:p>
            <a:r>
              <a:rPr lang="nl-NL" sz="2000" dirty="0" smtClean="0"/>
              <a:t>Behoefte:</a:t>
            </a:r>
          </a:p>
          <a:p>
            <a:pPr>
              <a:buFontTx/>
              <a:buChar char="-"/>
            </a:pPr>
            <a:r>
              <a:rPr lang="nl-NL" sz="2000" dirty="0" smtClean="0"/>
              <a:t>Duidelijkheid hoe het een zich tot het ander verhoudt</a:t>
            </a:r>
          </a:p>
          <a:p>
            <a:pPr>
              <a:buFontTx/>
              <a:buChar char="-"/>
            </a:pPr>
            <a:r>
              <a:rPr lang="nl-NL" sz="2000" dirty="0" smtClean="0"/>
              <a:t>Bij voorkeur één set domeinwaarden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/>
              <a:t>Functie</a:t>
            </a:r>
            <a:r>
              <a:rPr lang="nl-NL" dirty="0" smtClean="0"/>
              <a:t>- en </a:t>
            </a:r>
            <a:r>
              <a:rPr lang="nl-NL" u="sng" dirty="0" smtClean="0"/>
              <a:t>zaak</a:t>
            </a:r>
            <a:r>
              <a:rPr lang="nl-NL" dirty="0" smtClean="0"/>
              <a:t>rollen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Voorbeelden: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ketenpartner</a:t>
            </a:r>
            <a:r>
              <a:rPr lang="nl-NL" sz="1800" dirty="0" smtClean="0"/>
              <a:t> is </a:t>
            </a:r>
            <a:r>
              <a:rPr lang="nl-NL" sz="1800" u="sng" dirty="0" smtClean="0"/>
              <a:t>uitvoerder</a:t>
            </a:r>
            <a:r>
              <a:rPr lang="nl-NL" sz="1800" dirty="0" smtClean="0"/>
              <a:t> van de deelzaak.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ketenpartner</a:t>
            </a:r>
            <a:r>
              <a:rPr lang="nl-NL" sz="1800" dirty="0" smtClean="0"/>
              <a:t> is </a:t>
            </a:r>
            <a:r>
              <a:rPr lang="nl-NL" sz="1800" u="sng" dirty="0" smtClean="0"/>
              <a:t>adviseur</a:t>
            </a:r>
            <a:r>
              <a:rPr lang="nl-NL" sz="1800" dirty="0" smtClean="0"/>
              <a:t> bij de status ‘inhoudelijk behandelen’.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klant</a:t>
            </a:r>
            <a:r>
              <a:rPr lang="nl-NL" sz="1800" dirty="0" smtClean="0"/>
              <a:t> vraagt een vergunning aan en is daarmee de </a:t>
            </a:r>
            <a:r>
              <a:rPr lang="nl-NL" sz="1800" u="sng" dirty="0" smtClean="0"/>
              <a:t>initiator</a:t>
            </a:r>
            <a:r>
              <a:rPr lang="nl-NL" sz="1800" dirty="0" smtClean="0"/>
              <a:t> van de vergunningzaak.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klant</a:t>
            </a:r>
            <a:r>
              <a:rPr lang="nl-NL" sz="1800" dirty="0" smtClean="0"/>
              <a:t> heeft een ander(e klant) aangewezen als </a:t>
            </a:r>
            <a:r>
              <a:rPr lang="nl-NL" sz="1800" u="sng" dirty="0" smtClean="0"/>
              <a:t>gemachtigde</a:t>
            </a:r>
            <a:r>
              <a:rPr lang="nl-NL" sz="1800" dirty="0" smtClean="0"/>
              <a:t> voor zijn bijstandsaanvraag.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specialist</a:t>
            </a:r>
            <a:r>
              <a:rPr lang="nl-NL" sz="1800" dirty="0" smtClean="0"/>
              <a:t> is </a:t>
            </a:r>
            <a:r>
              <a:rPr lang="nl-NL" sz="1800" u="sng" dirty="0" smtClean="0"/>
              <a:t>uitvoerder</a:t>
            </a:r>
            <a:r>
              <a:rPr lang="nl-NL" sz="1800" dirty="0" smtClean="0"/>
              <a:t> van de status ‘inhoudelijk behandelen’.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specialist</a:t>
            </a:r>
            <a:r>
              <a:rPr lang="nl-NL" sz="1800" dirty="0" smtClean="0"/>
              <a:t> is </a:t>
            </a:r>
            <a:r>
              <a:rPr lang="nl-NL" sz="1800" u="sng" dirty="0" smtClean="0"/>
              <a:t>adviseur</a:t>
            </a:r>
            <a:r>
              <a:rPr lang="nl-NL" sz="1800" dirty="0" smtClean="0"/>
              <a:t> bij de status ‘Toeten </a:t>
            </a:r>
            <a:r>
              <a:rPr lang="nl-NL" sz="1800" dirty="0" err="1" smtClean="0"/>
              <a:t>indienings-bescheiden</a:t>
            </a:r>
            <a:r>
              <a:rPr lang="nl-NL" sz="1800" dirty="0" smtClean="0"/>
              <a:t>’. 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De </a:t>
            </a:r>
            <a:r>
              <a:rPr lang="nl-NL" sz="1800" i="1" dirty="0" smtClean="0"/>
              <a:t>beslisser</a:t>
            </a:r>
            <a:r>
              <a:rPr lang="nl-NL" sz="1800" dirty="0" smtClean="0"/>
              <a:t> is de </a:t>
            </a:r>
            <a:r>
              <a:rPr lang="nl-NL" sz="1800" u="sng" dirty="0" smtClean="0"/>
              <a:t>verantwoordelijke</a:t>
            </a:r>
            <a:r>
              <a:rPr lang="nl-NL" sz="1800" dirty="0" smtClean="0"/>
              <a:t> inzake de kwaliteit en rechtmatigheid van de af te geven vergunning.</a:t>
            </a:r>
          </a:p>
          <a:p>
            <a:pPr lvl="1"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Één lijst &gt; evt. hiërarchisch verschil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Of: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nl-NL" dirty="0" smtClean="0"/>
              <a:t>Andere term dan ‘rol’ in procesarchitectuur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Enkele (gegeneraliseerde) roltypen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Kenmerkend voor bepaald gedrag of eigenschappen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Gefaseerd afleiden roltypen: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Praktijksituaties (zinnen met te communiceren feiten betreffende soorten relaties tussen subject en zaak)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Generaliseren naar roltypen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Analyseren functie- versus zaakrollen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Formuleren definities</a:t>
            </a:r>
          </a:p>
          <a:p>
            <a:pPr>
              <a:buFont typeface="Arial" pitchFamily="34" charset="0"/>
              <a:buChar char="•"/>
            </a:pPr>
            <a:endParaRPr lang="nl-NL" sz="2100" dirty="0" smtClean="0"/>
          </a:p>
          <a:p>
            <a:pPr lvl="1">
              <a:buFont typeface="Arial" pitchFamily="34" charset="0"/>
              <a:buChar char="•"/>
            </a:pPr>
            <a:endParaRPr lang="nl-NL" sz="1800" dirty="0"/>
          </a:p>
        </p:txBody>
      </p:sp>
      <p:sp>
        <p:nvSpPr>
          <p:cNvPr id="4" name="Actieknop: Informatie 3">
            <a:hlinkClick r:id="rId2" highlightClick="1"/>
          </p:cNvPr>
          <p:cNvSpPr/>
          <p:nvPr/>
        </p:nvSpPr>
        <p:spPr bwMode="auto">
          <a:xfrm>
            <a:off x="7740352" y="4653136"/>
            <a:ext cx="538360" cy="538360"/>
          </a:xfrm>
          <a:prstGeom prst="actionButtonInformation">
            <a:avLst/>
          </a:prstGeom>
          <a:solidFill>
            <a:schemeClr val="bg1"/>
          </a:solidFill>
          <a:ln w="38100" cap="flat" cmpd="sng" algn="ctr">
            <a:solidFill>
              <a:srgbClr val="ED0C8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1. Opening en mededelingen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2. Rollen in RSGB en procesmodellen</a:t>
            </a:r>
          </a:p>
          <a:p>
            <a:r>
              <a:rPr lang="nl-NL" dirty="0" smtClean="0"/>
              <a:t>3. Hoofd- en deelzaken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4. ZTC 2.0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5. Klantcontacten 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6. Vervolg en afspraken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7. Rondvraag</a:t>
            </a:r>
          </a:p>
          <a:p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8. Afsluiting</a:t>
            </a:r>
            <a:endParaRPr lang="nl-NL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4354</TotalTime>
  <Words>807</Words>
  <Application>Microsoft Office PowerPoint</Application>
  <PresentationFormat>Diavoorstelling (4:3)</PresentationFormat>
  <Paragraphs>138</Paragraphs>
  <Slides>18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0" baseType="lpstr">
      <vt:lpstr>Standaardontwerp</vt:lpstr>
      <vt:lpstr>1_Standaardontwerp</vt:lpstr>
      <vt:lpstr>Dia 1</vt:lpstr>
      <vt:lpstr>Agenda</vt:lpstr>
      <vt:lpstr>Discussies (1)</vt:lpstr>
      <vt:lpstr>Discussies (2)</vt:lpstr>
      <vt:lpstr>Agenda</vt:lpstr>
      <vt:lpstr>Rollen </vt:lpstr>
      <vt:lpstr>Functie- en zaakrollen </vt:lpstr>
      <vt:lpstr>Discussie</vt:lpstr>
      <vt:lpstr>Agenda</vt:lpstr>
      <vt:lpstr>Onderwerp</vt:lpstr>
      <vt:lpstr>Tot nog toe … (1)</vt:lpstr>
      <vt:lpstr>Tot nog toe … (2)</vt:lpstr>
      <vt:lpstr>Tot nog toe … (3)</vt:lpstr>
      <vt:lpstr>Vandaag en daarna</vt:lpstr>
      <vt:lpstr>Agenda</vt:lpstr>
      <vt:lpstr>Agenda</vt:lpstr>
      <vt:lpstr>Klantcontacten</vt:lpstr>
      <vt:lpstr>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20120410</dc:subject>
  <dc:creator>Arjan Kloosterboer (KING)</dc:creator>
  <cp:lastModifiedBy>Arjan</cp:lastModifiedBy>
  <cp:revision>464</cp:revision>
  <cp:lastPrinted>1601-01-01T00:00:00Z</cp:lastPrinted>
  <dcterms:created xsi:type="dcterms:W3CDTF">2010-05-26T08:56:31Z</dcterms:created>
  <dcterms:modified xsi:type="dcterms:W3CDTF">2012-04-24T13:48:36Z</dcterms:modified>
</cp:coreProperties>
</file>